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5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7" r:id="rId37"/>
    <p:sldId id="299" r:id="rId38"/>
    <p:sldId id="298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18E5ECE-C2D5-46F1-A904-233F1D19DA9E}">
          <p14:sldIdLst>
            <p14:sldId id="256"/>
            <p14:sldId id="257"/>
            <p14:sldId id="258"/>
          </p14:sldIdLst>
        </p14:section>
        <p14:section name="Docker" id="{CA81D337-10BF-44F3-AA6E-812DD6DBC1E6}">
          <p14:sldIdLst>
            <p14:sldId id="259"/>
            <p14:sldId id="260"/>
            <p14:sldId id="261"/>
            <p14:sldId id="262"/>
          </p14:sldIdLst>
        </p14:section>
        <p14:section name="Azure" id="{EE2F60A4-84A8-49D0-8754-DCE7753A9586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</p14:sldIdLst>
        </p14:section>
        <p14:section name="Conclusion" id="{6FEC8C3E-AD9E-497E-A9C3-552CC2AF3C8E}">
          <p14:sldIdLst>
            <p14:sldId id="291"/>
            <p14:sldId id="297"/>
            <p14:sldId id="299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44" autoAdjust="0"/>
    <p:restoredTop sz="95214" autoAdjust="0"/>
  </p:normalViewPr>
  <p:slideViewPr>
    <p:cSldViewPr showGuides="1">
      <p:cViewPr varScale="1">
        <p:scale>
          <a:sx n="116" d="100"/>
          <a:sy n="116" d="100"/>
        </p:scale>
        <p:origin x="174" y="66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7.4.2020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svg>
</file>

<file path=ppt/media/image5.png>
</file>

<file path=ppt/media/image50.png>
</file>

<file path=ppt/media/image51.svg>
</file>

<file path=ppt/media/image52.jpg>
</file>

<file path=ppt/media/image53.png>
</file>

<file path=ppt/media/image54.png>
</file>

<file path=ppt/media/image55.png>
</file>

<file path=ppt/media/image56.jpg>
</file>

<file path=ppt/media/image57.png>
</file>

<file path=ppt/media/image58.jpg>
</file>

<file path=ppt/media/image59.png>
</file>

<file path=ppt/media/image6.png>
</file>

<file path=ppt/media/image60.jpg>
</file>

<file path=ppt/media/image61.png>
</file>

<file path=ppt/media/image62.jp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447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860974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171907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658938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729041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hyperlink" Target="https://softuni.or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4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8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https://softuni.org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r>
              <a:rPr lang="en-US" noProof="1"/>
              <a:t> </a:t>
            </a:r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77" r:id="rId8"/>
    <p:sldLayoutId id="2147483683" r:id="rId9"/>
    <p:sldLayoutId id="2147483685" r:id="rId10"/>
    <p:sldLayoutId id="2147483686" r:id="rId11"/>
    <p:sldLayoutId id="2147483687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softuni.org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4.png"/><Relationship Id="rId4" Type="http://schemas.openxmlformats.org/officeDocument/2006/relationships/hyperlink" Target="https://softuni.bg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176" y="1178878"/>
            <a:ext cx="11453648" cy="882654"/>
          </a:xfrm>
        </p:spPr>
        <p:txBody>
          <a:bodyPr>
            <a:normAutofit/>
          </a:bodyPr>
          <a:lstStyle/>
          <a:p>
            <a:r>
              <a:rPr lang="en-US" noProof="1"/>
              <a:t>Docker, Azure, Application Insights, DevOps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9" y="222323"/>
            <a:ext cx="10965303" cy="882654"/>
          </a:xfrm>
        </p:spPr>
        <p:txBody>
          <a:bodyPr/>
          <a:lstStyle/>
          <a:p>
            <a:r>
              <a:rPr lang="en-US" dirty="0"/>
              <a:t>Azure, Deployment and DevOps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https://softuni.bg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85BC4C-0F13-4FD4-8F23-99FD46618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FA28EB-5B12-4A7D-B682-FFC7830AC5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00" y="2369152"/>
            <a:ext cx="2878335" cy="21750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E50AB7-AD9F-4631-8052-01588F1920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780" y="2511697"/>
            <a:ext cx="3356439" cy="191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7ED3E5-1415-4A75-8C98-122B978C8A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8999"/>
            <a:ext cx="11818096" cy="5437041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/>
              <a:t>Some of the most important </a:t>
            </a:r>
            <a:r>
              <a:rPr lang="en-US" sz="3000" b="1" dirty="0">
                <a:solidFill>
                  <a:schemeClr val="bg1"/>
                </a:solidFill>
              </a:rPr>
              <a:t>Microsoft Azure Services </a:t>
            </a:r>
            <a:r>
              <a:rPr lang="en-US" sz="3000" dirty="0"/>
              <a:t>include:</a:t>
            </a:r>
          </a:p>
          <a:p>
            <a:pPr lvl="1"/>
            <a:r>
              <a:rPr lang="en-US" sz="2800" dirty="0"/>
              <a:t>Application Services</a:t>
            </a:r>
          </a:p>
          <a:p>
            <a:pPr lvl="1"/>
            <a:r>
              <a:rPr lang="en-US" sz="2800" dirty="0"/>
              <a:t>Storage Services</a:t>
            </a:r>
          </a:p>
          <a:p>
            <a:pPr lvl="1"/>
            <a:r>
              <a:rPr lang="en-US" sz="2800" dirty="0"/>
              <a:t>Data Management</a:t>
            </a:r>
          </a:p>
          <a:p>
            <a:pPr lvl="1"/>
            <a:r>
              <a:rPr lang="en-US" sz="2800" dirty="0"/>
              <a:t>Data and Analytics</a:t>
            </a:r>
          </a:p>
          <a:p>
            <a:pPr lvl="1"/>
            <a:r>
              <a:rPr lang="en-US" sz="2800" dirty="0"/>
              <a:t>Networking/Security</a:t>
            </a:r>
          </a:p>
          <a:p>
            <a:pPr lvl="1"/>
            <a:r>
              <a:rPr lang="en-US" sz="2800" dirty="0"/>
              <a:t>ML and AI</a:t>
            </a:r>
          </a:p>
          <a:p>
            <a:pPr lvl="1">
              <a:buClr>
                <a:srgbClr val="234465"/>
              </a:buClr>
            </a:pPr>
            <a:r>
              <a:rPr lang="en-US" sz="2800" b="1" dirty="0">
                <a:solidFill>
                  <a:schemeClr val="bg1"/>
                </a:solidFill>
              </a:rPr>
              <a:t>Developer</a:t>
            </a:r>
          </a:p>
          <a:p>
            <a:pPr lvl="2">
              <a:buClr>
                <a:srgbClr val="234465"/>
              </a:buClr>
            </a:pPr>
            <a:r>
              <a:rPr lang="en-US" sz="2600" b="1" dirty="0">
                <a:solidFill>
                  <a:schemeClr val="bg1"/>
                </a:solidFill>
              </a:rPr>
              <a:t>Azure App Service</a:t>
            </a:r>
          </a:p>
          <a:p>
            <a:pPr lvl="2">
              <a:buClr>
                <a:srgbClr val="234465"/>
              </a:buClr>
            </a:pPr>
            <a:r>
              <a:rPr lang="en-US" sz="2600" b="1" dirty="0">
                <a:solidFill>
                  <a:schemeClr val="bg1"/>
                </a:solidFill>
              </a:rPr>
              <a:t>Application Insights</a:t>
            </a:r>
          </a:p>
          <a:p>
            <a:pPr lvl="2">
              <a:buClr>
                <a:srgbClr val="234465"/>
              </a:buClr>
            </a:pPr>
            <a:r>
              <a:rPr lang="en-US" sz="2600" b="1" dirty="0">
                <a:solidFill>
                  <a:schemeClr val="bg1"/>
                </a:solidFill>
              </a:rPr>
              <a:t>Azure DevOps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BF7CD7-DDCC-4103-A393-A7BCA3A9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Azure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900269-19D8-42BA-BF95-63504A3C7A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" r="2302"/>
          <a:stretch/>
        </p:blipFill>
        <p:spPr bwMode="auto">
          <a:xfrm>
            <a:off x="4251000" y="1823663"/>
            <a:ext cx="7596947" cy="445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85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11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9DA56FF-2C27-40AD-B49E-48E6CD5D6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Portal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851DF2-55F3-4629-9017-9855C2438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35" y="1089000"/>
            <a:ext cx="11374130" cy="57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7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 dirty="0"/>
              <a:t>Create Powerful Cloud Apps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Azure App Service</a:t>
            </a:r>
            <a:endParaRPr lang="bg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5E75DE-01B3-41DC-B7A4-540331E89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909" y="1590675"/>
            <a:ext cx="2620182" cy="216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1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BDA87E-6264-4BB7-AC52-F5194E4860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561125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Deployment</a:t>
            </a:r>
            <a:r>
              <a:rPr lang="en-US" sz="3000" dirty="0"/>
              <a:t> includes all the activities, making a system available for use</a:t>
            </a:r>
          </a:p>
          <a:p>
            <a:pPr lvl="1"/>
            <a:r>
              <a:rPr lang="en-US" sz="2800" dirty="0"/>
              <a:t>Naturally, it is to be referred to as a general process</a:t>
            </a:r>
          </a:p>
          <a:p>
            <a:pPr lvl="1"/>
            <a:r>
              <a:rPr lang="en-US" sz="2800" dirty="0"/>
              <a:t>Most systems have little to nothing in common In terms of business logic</a:t>
            </a:r>
          </a:p>
          <a:p>
            <a:pPr lvl="1"/>
            <a:r>
              <a:rPr lang="en-US" sz="2800" dirty="0"/>
              <a:t>Therefore, every system has its own precise processes and procedures</a:t>
            </a:r>
          </a:p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Deployment</a:t>
            </a:r>
            <a:r>
              <a:rPr lang="en-US" sz="3000" dirty="0"/>
              <a:t> activities include:</a:t>
            </a:r>
          </a:p>
          <a:p>
            <a:pPr lvl="1"/>
            <a:r>
              <a:rPr lang="en-US" sz="2800" dirty="0"/>
              <a:t>Configuration, Testing</a:t>
            </a:r>
          </a:p>
          <a:p>
            <a:pPr lvl="1"/>
            <a:r>
              <a:rPr lang="en-US" sz="2800" dirty="0"/>
              <a:t>Installation &amp; Activation</a:t>
            </a:r>
          </a:p>
          <a:p>
            <a:pPr lvl="1"/>
            <a:r>
              <a:rPr lang="en-US" sz="2800" dirty="0"/>
              <a:t>Deactivation &amp; Uninstallation</a:t>
            </a:r>
          </a:p>
          <a:p>
            <a:pPr lvl="1"/>
            <a:r>
              <a:rPr lang="en-US" sz="2800" dirty="0"/>
              <a:t>Release, Deploy, Update, Version Tracking, Adaptation etc...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6853A2-C529-4FE8-B170-B9FCEA57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6AECAF-16D1-4ED5-8180-F44B06715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202" y="3199286"/>
            <a:ext cx="4121250" cy="31979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33E983-7EE8-409E-98B1-E253C7CDCC2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492" y="3721184"/>
            <a:ext cx="2154114" cy="2154114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772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F60DA3-C70A-41E8-9413-97FFBD61DD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661875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App Service </a:t>
            </a:r>
            <a:r>
              <a:rPr lang="en-US" dirty="0"/>
              <a:t>is a platform for build / host web apps</a:t>
            </a:r>
          </a:p>
          <a:p>
            <a:pPr lvl="1"/>
            <a:r>
              <a:rPr lang="en-US" sz="3000" dirty="0"/>
              <a:t>The applications can be on a technology of any choice</a:t>
            </a:r>
          </a:p>
          <a:p>
            <a:pPr lvl="1"/>
            <a:r>
              <a:rPr lang="en-US" sz="3000" dirty="0"/>
              <a:t>Infrastructure management is non-mandatory</a:t>
            </a:r>
          </a:p>
          <a:p>
            <a:pPr lvl="1"/>
            <a:r>
              <a:rPr lang="en-US" sz="3000" dirty="0"/>
              <a:t>Offers Auto-Scaling, High Availability</a:t>
            </a:r>
          </a:p>
          <a:p>
            <a:pPr lvl="1"/>
            <a:r>
              <a:rPr lang="en-US" sz="3000" dirty="0"/>
              <a:t>Supports both Windows &amp; Linux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Azure App Service </a:t>
            </a:r>
            <a:r>
              <a:rPr lang="en-US" sz="3200" dirty="0"/>
              <a:t>offers automated deployment </a:t>
            </a:r>
          </a:p>
          <a:p>
            <a:pPr lvl="1"/>
            <a:r>
              <a:rPr lang="en-US" sz="3000" dirty="0"/>
              <a:t>Deployment can be done from different platforms</a:t>
            </a:r>
          </a:p>
          <a:p>
            <a:pPr lvl="1"/>
            <a:r>
              <a:rPr lang="en-US" sz="3000" dirty="0"/>
              <a:t>GitHub, Azure DevOps, or any Git repo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9828CC-C49A-4D39-A2DF-A38BD3944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App Service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5DAF0C-EFEA-4849-82B0-0B58DEE79F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r="20155"/>
          <a:stretch/>
        </p:blipFill>
        <p:spPr>
          <a:xfrm>
            <a:off x="8983846" y="2505806"/>
            <a:ext cx="3024652" cy="26346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027F85-7B3B-4188-A1EA-EAC60317A6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3" b="29855"/>
          <a:stretch/>
        </p:blipFill>
        <p:spPr>
          <a:xfrm>
            <a:off x="7761815" y="5602369"/>
            <a:ext cx="4246683" cy="1116623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995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Application Insights</a:t>
            </a:r>
            <a:endParaRPr lang="bg-B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6FDED6-7FC7-4DF6-A12F-BC7C96CCA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000" y="864000"/>
            <a:ext cx="6120000" cy="356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01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D37FF7-0A46-4367-9772-DB598561CE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2001598" cy="5201066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100" b="1" dirty="0">
                <a:solidFill>
                  <a:schemeClr val="bg1"/>
                </a:solidFill>
              </a:rPr>
              <a:t>Application Insights </a:t>
            </a:r>
            <a:r>
              <a:rPr lang="en-US" sz="3100" dirty="0"/>
              <a:t>is an extensible </a:t>
            </a:r>
            <a:r>
              <a:rPr lang="en-US" sz="3100" b="1" dirty="0">
                <a:solidFill>
                  <a:schemeClr val="bg1"/>
                </a:solidFill>
              </a:rPr>
              <a:t>APM</a:t>
            </a:r>
            <a:r>
              <a:rPr lang="en-US" sz="3100" dirty="0"/>
              <a:t> service for web developers</a:t>
            </a:r>
          </a:p>
          <a:p>
            <a:pPr lvl="1">
              <a:buClr>
                <a:srgbClr val="234465"/>
              </a:buClr>
            </a:pPr>
            <a:r>
              <a:rPr lang="en-US" sz="2900" b="1" dirty="0">
                <a:solidFill>
                  <a:schemeClr val="bg1"/>
                </a:solidFill>
              </a:rPr>
              <a:t>A</a:t>
            </a:r>
            <a:r>
              <a:rPr lang="en-US" sz="2900" dirty="0"/>
              <a:t>pplication </a:t>
            </a:r>
            <a:r>
              <a:rPr lang="en-US" sz="2900" b="1" dirty="0">
                <a:solidFill>
                  <a:schemeClr val="bg1"/>
                </a:solidFill>
              </a:rPr>
              <a:t>P</a:t>
            </a:r>
            <a:r>
              <a:rPr lang="en-US" sz="2900" dirty="0"/>
              <a:t>erformance </a:t>
            </a:r>
            <a:r>
              <a:rPr lang="en-US" sz="2900" b="1" dirty="0">
                <a:solidFill>
                  <a:schemeClr val="bg1"/>
                </a:solidFill>
              </a:rPr>
              <a:t>M</a:t>
            </a:r>
            <a:r>
              <a:rPr lang="en-US" sz="2900" dirty="0"/>
              <a:t>anagement</a:t>
            </a:r>
          </a:p>
          <a:p>
            <a:pPr lvl="1"/>
            <a:r>
              <a:rPr lang="en-US" sz="2900" dirty="0"/>
              <a:t>Used to monitor live web applications</a:t>
            </a:r>
          </a:p>
          <a:p>
            <a:pPr lvl="1"/>
            <a:r>
              <a:rPr lang="en-US" sz="2900" dirty="0"/>
              <a:t>Automatically detects performance anomalies</a:t>
            </a:r>
          </a:p>
          <a:p>
            <a:pPr>
              <a:buClr>
                <a:srgbClr val="234465"/>
              </a:buClr>
            </a:pPr>
            <a:r>
              <a:rPr lang="en-US" sz="3100" b="1" dirty="0">
                <a:solidFill>
                  <a:schemeClr val="bg1"/>
                </a:solidFill>
              </a:rPr>
              <a:t>Application Insights </a:t>
            </a:r>
            <a:r>
              <a:rPr lang="en-US" sz="3100" dirty="0"/>
              <a:t>includes</a:t>
            </a:r>
          </a:p>
          <a:p>
            <a:pPr lvl="1"/>
            <a:r>
              <a:rPr lang="en-US" sz="2900" dirty="0"/>
              <a:t>Powerful analytics tools for diagnostics</a:t>
            </a:r>
          </a:p>
          <a:p>
            <a:pPr lvl="1"/>
            <a:r>
              <a:rPr lang="en-US" sz="2900" dirty="0"/>
              <a:t>Analytics over client usage on the app</a:t>
            </a:r>
          </a:p>
          <a:p>
            <a:r>
              <a:rPr lang="en-US" sz="3100" dirty="0"/>
              <a:t>Designed to help with improvement of </a:t>
            </a:r>
            <a:r>
              <a:rPr lang="en-US" sz="3100" b="1" dirty="0">
                <a:solidFill>
                  <a:schemeClr val="bg1"/>
                </a:solidFill>
              </a:rPr>
              <a:t>performance</a:t>
            </a:r>
            <a:r>
              <a:rPr lang="en-US" sz="3100" dirty="0"/>
              <a:t> and </a:t>
            </a:r>
            <a:r>
              <a:rPr lang="en-US" sz="3100" b="1" dirty="0">
                <a:solidFill>
                  <a:schemeClr val="bg1"/>
                </a:solidFill>
              </a:rPr>
              <a:t>usability</a:t>
            </a:r>
          </a:p>
          <a:p>
            <a:endParaRPr lang="en-US" sz="31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F99109-A233-44BB-A9BC-F6D037D38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Insights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1A657E-A566-4BED-89E3-CDAB20074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341" y="2016368"/>
            <a:ext cx="3150843" cy="3150843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705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DDD169-104B-4E3F-B7F4-E2C11D6329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509917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Application Insights </a:t>
            </a:r>
            <a:r>
              <a:rPr lang="en-US" sz="3200" dirty="0"/>
              <a:t>Installation is quite simple</a:t>
            </a:r>
          </a:p>
          <a:p>
            <a:pPr lvl="1"/>
            <a:r>
              <a:rPr lang="en-US" sz="3000" dirty="0"/>
              <a:t>You install a small instrumentation package in your app</a:t>
            </a:r>
          </a:p>
          <a:p>
            <a:pPr lvl="1"/>
            <a:r>
              <a:rPr lang="en-US" sz="3000" dirty="0"/>
              <a:t>You setup an </a:t>
            </a:r>
            <a:r>
              <a:rPr lang="en-US" sz="3000" b="1" dirty="0">
                <a:solidFill>
                  <a:schemeClr val="bg1"/>
                </a:solidFill>
              </a:rPr>
              <a:t>Application Insights </a:t>
            </a:r>
            <a:r>
              <a:rPr lang="en-US" sz="3000" dirty="0"/>
              <a:t>resource in the Azure portal</a:t>
            </a:r>
          </a:p>
          <a:p>
            <a:r>
              <a:rPr lang="en-US" sz="3200" dirty="0"/>
              <a:t>The instrumentation monitors your app and sends telemetry data</a:t>
            </a:r>
          </a:p>
          <a:p>
            <a:pPr lvl="1"/>
            <a:r>
              <a:rPr lang="en-US" sz="3000" dirty="0"/>
              <a:t>Data is sent directly to the Azure portal</a:t>
            </a:r>
          </a:p>
          <a:p>
            <a:pPr lvl="1"/>
            <a:r>
              <a:rPr lang="en-US" sz="3000" dirty="0"/>
              <a:t>The application can run anywhere </a:t>
            </a:r>
          </a:p>
          <a:p>
            <a:pPr lvl="2"/>
            <a:r>
              <a:rPr lang="en-US" sz="2800" dirty="0"/>
              <a:t>It doesn't have to be hosted on Azure</a:t>
            </a:r>
          </a:p>
          <a:p>
            <a:r>
              <a:rPr lang="en-US" sz="3100" dirty="0"/>
              <a:t>Aside from the web services, you can instrument other components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D3AF8E-48CB-4D58-8E52-1D08BE19C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Insights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D0787F-2AE0-4103-ACD3-BA9BAE082C0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833" y="3566315"/>
            <a:ext cx="4223238" cy="2095561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941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86BEE14-D847-4CFE-9EC6-9F5E44C247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Application Insights </a:t>
            </a:r>
            <a:r>
              <a:rPr lang="en-US" dirty="0"/>
              <a:t>monitors several essential things</a:t>
            </a:r>
          </a:p>
          <a:p>
            <a:pPr lvl="1"/>
            <a:r>
              <a:rPr lang="en-US" dirty="0"/>
              <a:t>Request rates, Response times, Failure rates</a:t>
            </a:r>
          </a:p>
          <a:p>
            <a:pPr lvl="1"/>
            <a:r>
              <a:rPr lang="en-US" dirty="0"/>
              <a:t>Dependency rates, Exceptions, AJAX calls</a:t>
            </a:r>
          </a:p>
          <a:p>
            <a:pPr lvl="1"/>
            <a:r>
              <a:rPr lang="en-US" dirty="0"/>
              <a:t>Page views and load performance</a:t>
            </a:r>
          </a:p>
          <a:p>
            <a:pPr lvl="1"/>
            <a:r>
              <a:rPr lang="en-US" dirty="0"/>
              <a:t>User and session counts, Performance counters</a:t>
            </a:r>
          </a:p>
          <a:p>
            <a:pPr lvl="1"/>
            <a:r>
              <a:rPr lang="en-US" dirty="0"/>
              <a:t>Host diagnostics, Diagnostic trace logs</a:t>
            </a:r>
          </a:p>
          <a:p>
            <a:pPr lvl="1"/>
            <a:r>
              <a:rPr lang="en-US" dirty="0"/>
              <a:t>Custom events and metrics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5AB9AC-D6B3-41D7-9622-F805AD85E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Insights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96D71E-EF21-4A1F-848C-20E97DECA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59842" y="2790566"/>
            <a:ext cx="5016799" cy="2196452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852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 dirty="0"/>
              <a:t>Azure DevOps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801" y="1497880"/>
            <a:ext cx="2983490" cy="255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11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2800" noProof="1"/>
              <a:t>Docker</a:t>
            </a:r>
            <a:endParaRPr lang="en-US" sz="2400" noProof="1"/>
          </a:p>
          <a:p>
            <a:pPr>
              <a:lnSpc>
                <a:spcPct val="10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2800" noProof="1"/>
              <a:t>Microsoft Azure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Portal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App Service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Application Insights</a:t>
            </a:r>
          </a:p>
          <a:p>
            <a:pPr>
              <a:lnSpc>
                <a:spcPct val="10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2800" noProof="1"/>
              <a:t>Azure DevOps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Boards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Repos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Pipelines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Test Plans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Artifacts</a:t>
            </a:r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4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444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44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77A437-A360-4E9C-8996-845A629F39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477238"/>
          </a:xfrm>
        </p:spPr>
        <p:txBody>
          <a:bodyPr>
            <a:normAutofit lnSpcReduction="10000"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DevOps</a:t>
            </a:r>
            <a:endParaRPr lang="en-US" sz="3200" dirty="0"/>
          </a:p>
          <a:p>
            <a:pPr lvl="1"/>
            <a:r>
              <a:rPr lang="en-US" sz="3000" dirty="0"/>
              <a:t>Software Development (Dev)</a:t>
            </a:r>
          </a:p>
          <a:p>
            <a:pPr lvl="1"/>
            <a:r>
              <a:rPr lang="en-US" sz="3000" dirty="0"/>
              <a:t>Technology Operations (Ops)</a:t>
            </a:r>
            <a:endParaRPr lang="bg-BG" sz="3000" dirty="0"/>
          </a:p>
          <a:p>
            <a:pPr lvl="1"/>
            <a:endParaRPr lang="bg-BG" sz="3000" dirty="0"/>
          </a:p>
          <a:p>
            <a:pPr lvl="1"/>
            <a:endParaRPr lang="en-US" sz="3000" dirty="0"/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DevOps</a:t>
            </a:r>
            <a:r>
              <a:rPr lang="en-US" sz="3200" dirty="0"/>
              <a:t> aims to optimize the systems development lifecycle</a:t>
            </a:r>
          </a:p>
          <a:p>
            <a:pPr lvl="1"/>
            <a:r>
              <a:rPr lang="en-US" sz="3000" dirty="0"/>
              <a:t>Unifies processes such as </a:t>
            </a:r>
            <a:r>
              <a:rPr lang="en-US" sz="3000" b="1" dirty="0">
                <a:solidFill>
                  <a:schemeClr val="bg1"/>
                </a:solidFill>
              </a:rPr>
              <a:t>code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build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test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deliver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monitor</a:t>
            </a:r>
            <a:r>
              <a:rPr lang="en-US" sz="3000" dirty="0"/>
              <a:t> etc.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DevOps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Engineers</a:t>
            </a:r>
            <a:r>
              <a:rPr lang="en-US" sz="3000" dirty="0"/>
              <a:t> are treated as the "</a:t>
            </a:r>
            <a:r>
              <a:rPr lang="en-US" sz="3000" b="1" dirty="0">
                <a:solidFill>
                  <a:schemeClr val="bg1"/>
                </a:solidFill>
              </a:rPr>
              <a:t>Special Forces</a:t>
            </a:r>
            <a:r>
              <a:rPr lang="en-US" sz="3000" dirty="0"/>
              <a:t>" of a company</a:t>
            </a:r>
          </a:p>
          <a:p>
            <a:pPr lvl="1"/>
            <a:r>
              <a:rPr lang="en-US" sz="3000" dirty="0"/>
              <a:t>Basically, If you are a </a:t>
            </a:r>
            <a:r>
              <a:rPr lang="en-US" sz="3000" b="1" dirty="0">
                <a:solidFill>
                  <a:schemeClr val="bg1"/>
                </a:solidFill>
              </a:rPr>
              <a:t>DevOps Engineer</a:t>
            </a:r>
            <a:r>
              <a:rPr lang="en-US" sz="3000" dirty="0"/>
              <a:t>, you do all the stuff...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9BB1BA-EAFC-4AA3-ACFF-D332A1370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DevOps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E3D966-45AF-4211-A864-E78104E17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162568"/>
            <a:ext cx="5645080" cy="3090140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767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A4CE5F-0686-4B6A-9A89-AFF5EE49CA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415690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DevOps </a:t>
            </a:r>
            <a:r>
              <a:rPr lang="en-US" dirty="0"/>
              <a:t>is a set of</a:t>
            </a:r>
            <a:r>
              <a:rPr lang="bg-BG" dirty="0"/>
              <a:t> </a:t>
            </a:r>
            <a:r>
              <a:rPr lang="en-US" dirty="0"/>
              <a:t>tools and services for DevOps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Boards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Pipelines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Repos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Test Plans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Artifacts</a:t>
            </a:r>
          </a:p>
          <a:p>
            <a:pPr lvl="1"/>
            <a:r>
              <a:rPr lang="en-US" dirty="0"/>
              <a:t>Extensions Marketplace</a:t>
            </a:r>
          </a:p>
          <a:p>
            <a:pPr lvl="2"/>
            <a:r>
              <a:rPr lang="en-US" dirty="0"/>
              <a:t>A catalog of </a:t>
            </a:r>
            <a:r>
              <a:rPr lang="en-US" b="1" dirty="0">
                <a:solidFill>
                  <a:schemeClr val="bg1"/>
                </a:solidFill>
              </a:rPr>
              <a:t>Azure DevOps </a:t>
            </a:r>
            <a:r>
              <a:rPr lang="en-US" dirty="0"/>
              <a:t>extensions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95253B-0E01-46DF-95CC-426DA9D6B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DevOps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3F36DB-F36B-4AF3-9A69-F0DAA4212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040" y="2016369"/>
            <a:ext cx="1508649" cy="15086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9F845A-7996-4096-AF75-382FBD8EE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051" y="1967109"/>
            <a:ext cx="1508649" cy="15086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E246EF-7B74-427A-88FA-167A6011B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062" y="2016369"/>
            <a:ext cx="1414648" cy="14146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F5C19D-9F5A-4F48-A3E1-98F955EA0E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176" y="3767681"/>
            <a:ext cx="1342304" cy="13423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C872A2-FBBA-47EC-84E4-6452792720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175" y="3830016"/>
            <a:ext cx="3180648" cy="24729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344AE5-5C06-4642-B1C7-5B504D3443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071" y="3767681"/>
            <a:ext cx="1342304" cy="1342304"/>
          </a:xfrm>
          <a:prstGeom prst="rect">
            <a:avLst/>
          </a:prstGeom>
        </p:spPr>
      </p:pic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113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1195891" cy="768084"/>
          </a:xfrm>
        </p:spPr>
        <p:txBody>
          <a:bodyPr/>
          <a:lstStyle/>
          <a:p>
            <a:r>
              <a:rPr lang="en-US" sz="5400" dirty="0"/>
              <a:t>Azure Boards</a:t>
            </a:r>
            <a:endParaRPr lang="bg-BG" sz="5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BEFB8-C418-496A-BD3D-E3E5E78C214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000" y="400316"/>
            <a:ext cx="6574905" cy="419150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Plan, Track, and Discuss Work Across Teams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5978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41449C-F07B-41E7-913D-D94A87CD7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Boards </a:t>
            </a:r>
            <a:r>
              <a:rPr lang="en-US" dirty="0"/>
              <a:t>is a set of tools for </a:t>
            </a:r>
            <a:r>
              <a:rPr lang="en-US" b="1" dirty="0">
                <a:solidFill>
                  <a:schemeClr val="bg1"/>
                </a:solidFill>
              </a:rPr>
              <a:t>Agile Development</a:t>
            </a:r>
          </a:p>
          <a:p>
            <a:pPr lvl="1"/>
            <a:r>
              <a:rPr lang="en-US" dirty="0"/>
              <a:t>Kanban Boards, backlogs, team dashboards, custom reporting</a:t>
            </a:r>
          </a:p>
          <a:p>
            <a:pPr lvl="1"/>
            <a:r>
              <a:rPr lang="en-US" dirty="0"/>
              <a:t>Drag-and-Drop sprint planning, Flexible work item tracking</a:t>
            </a:r>
          </a:p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Boards </a:t>
            </a:r>
            <a:r>
              <a:rPr lang="en-US" dirty="0"/>
              <a:t>is extremely convenient and widely used</a:t>
            </a:r>
          </a:p>
          <a:p>
            <a:pPr lvl="1"/>
            <a:r>
              <a:rPr lang="en-US" dirty="0"/>
              <a:t>Customizable dashboards, workflows, boards...</a:t>
            </a:r>
          </a:p>
          <a:p>
            <a:pPr lvl="1"/>
            <a:r>
              <a:rPr lang="en-US" dirty="0"/>
              <a:t>Scrum ready, Built for insights</a:t>
            </a:r>
          </a:p>
          <a:p>
            <a:pPr lvl="1"/>
            <a:r>
              <a:rPr lang="en-US" dirty="0"/>
              <a:t>Absolutely free for Open-source projects and small teams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E33559-A037-4AA8-91FE-EDF9CCAF8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Boards</a:t>
            </a:r>
          </a:p>
        </p:txBody>
      </p:sp>
      <p:pic>
        <p:nvPicPr>
          <p:cNvPr id="7" name="Graphic 6" descr="List">
            <a:extLst>
              <a:ext uri="{FF2B5EF4-FFF2-40B4-BE49-F238E27FC236}">
                <a16:creationId xmlns:a16="http://schemas.microsoft.com/office/drawing/2014/main" id="{74079F58-A80F-464C-B46B-0AC5B7FC5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82804" y="4009293"/>
            <a:ext cx="1219200" cy="1219200"/>
          </a:xfrm>
          <a:prstGeom prst="rect">
            <a:avLst/>
          </a:prstGeom>
        </p:spPr>
      </p:pic>
      <p:pic>
        <p:nvPicPr>
          <p:cNvPr id="9" name="Graphic 8" descr="Table">
            <a:extLst>
              <a:ext uri="{FF2B5EF4-FFF2-40B4-BE49-F238E27FC236}">
                <a16:creationId xmlns:a16="http://schemas.microsoft.com/office/drawing/2014/main" id="{776FAC0B-A618-47A3-9B7B-FA10D5F9D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36744" y="3886200"/>
            <a:ext cx="1464854" cy="1464854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0877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5400" dirty="0"/>
              <a:t>Azure Repos</a:t>
            </a:r>
            <a:endParaRPr lang="bg-BG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92DAF7-9EC0-4085-A666-D4E977D2906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000" y="370410"/>
            <a:ext cx="6615000" cy="421706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Unlimited, Cloud-hosted Private </a:t>
            </a:r>
            <a:r>
              <a:rPr lang="en-US" dirty="0" err="1"/>
              <a:t>Git</a:t>
            </a:r>
            <a:r>
              <a:rPr lang="en-US" dirty="0"/>
              <a:t> Repos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811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1149BB-F6E1-4090-AC12-07F2826A0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389313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Repos </a:t>
            </a:r>
            <a:r>
              <a:rPr lang="en-US" dirty="0"/>
              <a:t>– free private Git repositories, pull requests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Unlimited private Git repositories hosting and support</a:t>
            </a:r>
          </a:p>
          <a:p>
            <a:pPr lvl="1"/>
            <a:r>
              <a:rPr lang="en-US" dirty="0"/>
              <a:t>Designed for TFVC</a:t>
            </a:r>
          </a:p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Repos </a:t>
            </a:r>
            <a:r>
              <a:rPr lang="en-US" dirty="0"/>
              <a:t>provides</a:t>
            </a:r>
          </a:p>
          <a:p>
            <a:pPr lvl="1"/>
            <a:r>
              <a:rPr lang="en-US" dirty="0"/>
              <a:t>Support for any Git client, Automation with built-in CI / CD</a:t>
            </a:r>
          </a:p>
          <a:p>
            <a:pPr lvl="1"/>
            <a:r>
              <a:rPr lang="en-US" dirty="0"/>
              <a:t>Web hooks &amp; API integration, Branching policies</a:t>
            </a:r>
          </a:p>
          <a:p>
            <a:pPr lvl="1"/>
            <a:r>
              <a:rPr lang="en-US" dirty="0"/>
              <a:t>Semantic code search, code reviews, threaded discussions</a:t>
            </a:r>
          </a:p>
          <a:p>
            <a:pPr lvl="1"/>
            <a:r>
              <a:rPr lang="en-US" dirty="0"/>
              <a:t>Absolutely free for open source projects and small teams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07CB1F-504D-47BD-BF77-3D43E7008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Repos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3DACDD-6756-428D-AF37-0C9C3C5869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3" r="15651"/>
          <a:stretch/>
        </p:blipFill>
        <p:spPr>
          <a:xfrm>
            <a:off x="5044527" y="2473662"/>
            <a:ext cx="1661746" cy="12819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93B274-B5F3-4AAD-BAE7-9E6C432A3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342" y="2513176"/>
            <a:ext cx="1202881" cy="12028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FA9F00-A734-4E51-989A-3262159B89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291" y="2513176"/>
            <a:ext cx="3217138" cy="1343420"/>
          </a:xfrm>
          <a:prstGeom prst="rect">
            <a:avLst/>
          </a:prstGeom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897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6CA718-1041-44D0-8F9E-5B452FB884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1" y="1196125"/>
            <a:ext cx="12001599" cy="5201066"/>
          </a:xfrm>
        </p:spPr>
        <p:txBody>
          <a:bodyPr>
            <a:normAutofit fontScale="92500" lnSpcReduction="10000"/>
          </a:bodyPr>
          <a:lstStyle/>
          <a:p>
            <a:pPr>
              <a:buClr>
                <a:srgbClr val="234465"/>
              </a:buClr>
            </a:pPr>
            <a:r>
              <a:rPr lang="en-US" dirty="0"/>
              <a:t>Defines a strict git branching model designed around the</a:t>
            </a:r>
            <a:br>
              <a:rPr lang="en-US" dirty="0"/>
            </a:br>
            <a:r>
              <a:rPr lang="en-US" dirty="0"/>
              <a:t>project release. All work is done in the dev branch.</a:t>
            </a:r>
          </a:p>
          <a:p>
            <a:pPr lvl="1">
              <a:buClr>
                <a:srgbClr val="234465"/>
              </a:buClr>
            </a:pPr>
            <a:r>
              <a:rPr lang="en-US" dirty="0"/>
              <a:t>The </a:t>
            </a:r>
            <a:r>
              <a:rPr lang="en-US" b="1" dirty="0">
                <a:solidFill>
                  <a:schemeClr val="bg1"/>
                </a:solidFill>
              </a:rPr>
              <a:t>master</a:t>
            </a:r>
            <a:r>
              <a:rPr lang="en-US" dirty="0"/>
              <a:t> branch is the</a:t>
            </a:r>
            <a:br>
              <a:rPr lang="en-US" dirty="0"/>
            </a:br>
            <a:r>
              <a:rPr lang="en-US" dirty="0"/>
              <a:t>production-ready version</a:t>
            </a:r>
          </a:p>
          <a:p>
            <a:pPr lvl="1">
              <a:buClr>
                <a:srgbClr val="234465"/>
              </a:buClr>
            </a:pPr>
            <a:r>
              <a:rPr lang="en-US" dirty="0"/>
              <a:t>The </a:t>
            </a:r>
            <a:r>
              <a:rPr lang="en-US" sz="3200" b="1" dirty="0">
                <a:solidFill>
                  <a:schemeClr val="bg1"/>
                </a:solidFill>
              </a:rPr>
              <a:t>dev</a:t>
            </a:r>
            <a:r>
              <a:rPr lang="en-US" dirty="0"/>
              <a:t> branch is where</a:t>
            </a:r>
            <a:br>
              <a:rPr lang="en-US" dirty="0"/>
            </a:br>
            <a:r>
              <a:rPr lang="en-US" dirty="0"/>
              <a:t>all feature branches are</a:t>
            </a:r>
            <a:br>
              <a:rPr lang="en-US" dirty="0"/>
            </a:br>
            <a:r>
              <a:rPr lang="en-US" dirty="0"/>
              <a:t>merged after pull requests </a:t>
            </a:r>
          </a:p>
          <a:p>
            <a:pPr lvl="1">
              <a:buClr>
                <a:srgbClr val="234465"/>
              </a:buClr>
            </a:pPr>
            <a:r>
              <a:rPr lang="en-US" dirty="0"/>
              <a:t>Once it</a:t>
            </a:r>
            <a:r>
              <a:rPr lang="bg-BG" dirty="0"/>
              <a:t>'</a:t>
            </a:r>
            <a:r>
              <a:rPr lang="en-US" dirty="0"/>
              <a:t>s time for a </a:t>
            </a:r>
            <a:r>
              <a:rPr lang="en-US" sz="3200" b="1" dirty="0">
                <a:solidFill>
                  <a:schemeClr val="bg1"/>
                </a:solidFill>
              </a:rPr>
              <a:t>release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a release branch should be</a:t>
            </a:r>
            <a:br>
              <a:rPr lang="en-US" dirty="0"/>
            </a:br>
            <a:r>
              <a:rPr lang="en-US" dirty="0"/>
              <a:t>created from the dev branch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A5964F-2926-4AB6-9592-20230A093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Gitflow Workflow</a:t>
            </a:r>
          </a:p>
        </p:txBody>
      </p:sp>
      <p:pic>
        <p:nvPicPr>
          <p:cNvPr id="7" name="Picture 4" descr="https://miro.medium.com/max/875/1*9yJY7fyscWFUVRqnx0BM6A.png">
            <a:extLst>
              <a:ext uri="{FF2B5EF4-FFF2-40B4-BE49-F238E27FC236}">
                <a16:creationId xmlns:a16="http://schemas.microsoft.com/office/drawing/2014/main" id="{A0F46331-D33D-4AB3-8033-E5ABDFEE0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07" y="2357306"/>
            <a:ext cx="6048492" cy="371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736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Azure Pipelines</a:t>
            </a:r>
            <a:endParaRPr lang="bg-B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5305AB-54CD-4979-BF95-D8D4FCCC1E2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000" y="374392"/>
            <a:ext cx="6615000" cy="4217062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Continuously Build, Test, and Deploy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9101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41449C-F07B-41E7-913D-D94A87CD7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Azure Pipelines </a:t>
            </a:r>
            <a:r>
              <a:rPr lang="en-US" sz="3200" dirty="0"/>
              <a:t>is a set of tools for building, testing &amp; deployment</a:t>
            </a:r>
          </a:p>
          <a:p>
            <a:pPr lvl="1"/>
            <a:r>
              <a:rPr lang="en-US" sz="3000" dirty="0"/>
              <a:t>Cloud-hosted pipelines for Linux, macOS and Windows</a:t>
            </a:r>
          </a:p>
          <a:p>
            <a:pPr lvl="1"/>
            <a:r>
              <a:rPr lang="en-US" sz="3000" dirty="0"/>
              <a:t>Unlimited time + 10 free parallel jobs for Open Source projects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Azure Pipelines </a:t>
            </a:r>
            <a:r>
              <a:rPr lang="en-US" sz="3200" dirty="0"/>
              <a:t>automates build and deployment processes</a:t>
            </a:r>
          </a:p>
          <a:p>
            <a:pPr lvl="1"/>
            <a:r>
              <a:rPr lang="en-US" sz="3000" dirty="0"/>
              <a:t>Optimizing your time with the "nuts &amp; bolts"</a:t>
            </a:r>
          </a:p>
          <a:p>
            <a:pPr lvl="1"/>
            <a:r>
              <a:rPr lang="en-US" sz="3000" dirty="0"/>
              <a:t>Any language, any platform. Deploy to any cloud</a:t>
            </a:r>
          </a:p>
          <a:p>
            <a:pPr lvl="1"/>
            <a:r>
              <a:rPr lang="en-US" sz="3000" dirty="0"/>
              <a:t>Containers &amp; Kubernetes. Best-in-class for Open Source</a:t>
            </a:r>
          </a:p>
          <a:p>
            <a:pPr lvl="1"/>
            <a:r>
              <a:rPr lang="en-US" sz="3000" dirty="0"/>
              <a:t>Extensible. Advanced Workflows and Features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E33559-A037-4AA8-91FE-EDF9CCAF8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Pipelines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A58947-1840-476A-92B4-1748A7B2D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0803" y="4847777"/>
            <a:ext cx="1860795" cy="16281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B8828C-2AAA-4554-9069-F6CA3EE334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23" r="62967" b="31169"/>
          <a:stretch/>
        </p:blipFill>
        <p:spPr>
          <a:xfrm>
            <a:off x="8883406" y="3664801"/>
            <a:ext cx="1985596" cy="1329229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509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Azure Test Plans</a:t>
            </a:r>
            <a:endParaRPr lang="bg-B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05721B-025F-4C5F-B9BF-1F20D2B31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962" y="301798"/>
            <a:ext cx="6818075" cy="4346523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Test and Ship With a Testing Toolkit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4081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2001" y="1151122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u="sng" dirty="0">
                <a:solidFill>
                  <a:schemeClr val="bg1"/>
                </a:solidFill>
              </a:rPr>
              <a:t>sli.do</a:t>
            </a:r>
            <a:br>
              <a:rPr lang="en-US" sz="6000" b="1" dirty="0"/>
            </a:br>
            <a:r>
              <a:rPr lang="en-US" sz="11500" b="1" noProof="1"/>
              <a:t>#csharp-web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4269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1149BB-F6E1-4090-AC12-07F2826A0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389313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Test Plans </a:t>
            </a:r>
            <a:r>
              <a:rPr lang="en-US" dirty="0"/>
              <a:t>– planned and exploratory testing solution</a:t>
            </a:r>
          </a:p>
          <a:p>
            <a:pPr lvl="1"/>
            <a:r>
              <a:rPr lang="en-US" dirty="0"/>
              <a:t>A toolkit for manual and exploratory testing</a:t>
            </a:r>
          </a:p>
          <a:p>
            <a:pPr lvl="1"/>
            <a:r>
              <a:rPr lang="en-US" dirty="0"/>
              <a:t>If you aim for Automation of CI / CD workflow – </a:t>
            </a:r>
            <a:r>
              <a:rPr lang="en-US" b="1" dirty="0">
                <a:solidFill>
                  <a:schemeClr val="bg1"/>
                </a:solidFill>
              </a:rPr>
              <a:t>Azure Pipelines</a:t>
            </a:r>
          </a:p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Test Plans </a:t>
            </a:r>
            <a:r>
              <a:rPr lang="en-US" dirty="0"/>
              <a:t>provides many convenient features</a:t>
            </a:r>
          </a:p>
          <a:p>
            <a:pPr lvl="1"/>
            <a:r>
              <a:rPr lang="en-US" dirty="0"/>
              <a:t>Capturing rich data, End-to-End traceability</a:t>
            </a:r>
          </a:p>
          <a:p>
            <a:pPr lvl="1"/>
            <a:r>
              <a:rPr lang="en-US" dirty="0"/>
              <a:t>Testing across web and desktop</a:t>
            </a:r>
          </a:p>
          <a:p>
            <a:pPr lvl="1"/>
            <a:r>
              <a:rPr lang="en-US" dirty="0"/>
              <a:t>Planned manual testing</a:t>
            </a:r>
          </a:p>
          <a:p>
            <a:pPr lvl="1"/>
            <a:r>
              <a:rPr lang="en-US" dirty="0"/>
              <a:t>Exploratory testing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07CB1F-504D-47BD-BF77-3D43E7008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Test Plans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E0B75D-9267-4040-A713-C5E37A837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09" y="4136654"/>
            <a:ext cx="4086225" cy="2661503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0302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0" y="4704825"/>
            <a:ext cx="12191999" cy="768084"/>
          </a:xfrm>
        </p:spPr>
        <p:txBody>
          <a:bodyPr/>
          <a:lstStyle/>
          <a:p>
            <a:r>
              <a:rPr lang="en-US" sz="5400" dirty="0"/>
              <a:t>Azure Artifacts</a:t>
            </a:r>
            <a:endParaRPr lang="bg-BG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ECEE6-9898-4CC0-8860-ECCBC332459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499" y="489506"/>
            <a:ext cx="6435000" cy="410231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Create, Host, and Share Packages with Your Team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0770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22DE8-AD2E-43A4-A66D-148D855249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561125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noProof="1">
                <a:solidFill>
                  <a:schemeClr val="bg1"/>
                </a:solidFill>
              </a:rPr>
              <a:t>Azure Artifacts </a:t>
            </a:r>
            <a:r>
              <a:rPr lang="en-US" noProof="1"/>
              <a:t>is a package management tool</a:t>
            </a:r>
          </a:p>
          <a:p>
            <a:pPr lvl="1"/>
            <a:r>
              <a:rPr lang="en-US" noProof="1"/>
              <a:t>Create and share packages from Maven, npm, NuGet etc</a:t>
            </a:r>
          </a:p>
          <a:p>
            <a:pPr lvl="1"/>
            <a:r>
              <a:rPr lang="en-US" noProof="1"/>
              <a:t>Provides fully integrated package management for CI / CD</a:t>
            </a:r>
          </a:p>
          <a:p>
            <a:pPr>
              <a:buClr>
                <a:srgbClr val="234465"/>
              </a:buClr>
            </a:pPr>
            <a:r>
              <a:rPr lang="en-US" b="1" noProof="1">
                <a:solidFill>
                  <a:schemeClr val="bg1"/>
                </a:solidFill>
              </a:rPr>
              <a:t>Azure Artifacts </a:t>
            </a:r>
            <a:r>
              <a:rPr lang="en-US" noProof="1"/>
              <a:t>includes many features, such as:</a:t>
            </a:r>
          </a:p>
          <a:p>
            <a:pPr lvl="1"/>
            <a:r>
              <a:rPr lang="en-US" noProof="1"/>
              <a:t>Sharing code efficiently, Adding packages to any pipeline</a:t>
            </a:r>
          </a:p>
          <a:p>
            <a:pPr lvl="1"/>
            <a:r>
              <a:rPr lang="en-US" noProof="1"/>
              <a:t>Managing all package types, Protecting packages</a:t>
            </a:r>
          </a:p>
          <a:p>
            <a:pPr lvl="1"/>
            <a:r>
              <a:rPr lang="en-US" noProof="1"/>
              <a:t>Simplifying complex build jobs, Organizing artifacts</a:t>
            </a:r>
          </a:p>
          <a:p>
            <a:pPr lvl="1"/>
            <a:r>
              <a:rPr lang="en-US" noProof="1"/>
              <a:t>Integrating package handling to CI / CD Pipelines</a:t>
            </a:r>
          </a:p>
          <a:p>
            <a:pPr lvl="1"/>
            <a:endParaRPr lang="en-US" noProof="1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8CC1BF-DA50-4D1A-9624-F069E029E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Artifacts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743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 dirty="0"/>
              <a:t>Extensions Marketplace</a:t>
            </a:r>
            <a:endParaRPr lang="bg-BG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3D6EC2-60BD-48FD-A8EE-6C7AE9991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000" y="504000"/>
            <a:ext cx="6592851" cy="3937710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 dirty="0"/>
              <a:t>Extensions for Azure DevOps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8119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000" y="0"/>
            <a:ext cx="10611214" cy="6043418"/>
          </a:xfrm>
          <a:prstGeom prst="rect">
            <a:avLst/>
          </a:prstGeom>
        </p:spPr>
      </p:pic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68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8363" y="1655763"/>
            <a:ext cx="7583187" cy="4773612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77411" y="1293737"/>
            <a:ext cx="8635244" cy="5301720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981899" y="3303461"/>
            <a:ext cx="2883428" cy="3120594"/>
          </a:xfrm>
          <a:prstGeom prst="rect">
            <a:avLst/>
          </a:prstGeom>
        </p:spPr>
      </p:pic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4590A806-0A84-4D36-BED0-A1686C4CE8EA}"/>
              </a:ext>
            </a:extLst>
          </p:cNvPr>
          <p:cNvSpPr txBox="1">
            <a:spLocks/>
          </p:cNvSpPr>
          <p:nvPr/>
        </p:nvSpPr>
        <p:spPr>
          <a:xfrm>
            <a:off x="684886" y="1590626"/>
            <a:ext cx="7766664" cy="4833430"/>
          </a:xfrm>
          <a:prstGeom prst="rect">
            <a:avLst/>
          </a:prstGeom>
        </p:spPr>
        <p:txBody>
          <a:bodyPr>
            <a:no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400" noProof="1">
                <a:solidFill>
                  <a:schemeClr val="bg2"/>
                </a:solidFill>
              </a:rPr>
              <a:t>Docker</a:t>
            </a:r>
            <a:endParaRPr lang="en-US" sz="2000" noProof="1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400" noProof="1">
                <a:solidFill>
                  <a:schemeClr val="bg2"/>
                </a:solidFill>
              </a:rPr>
              <a:t>Microsoft Azure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Portal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App Service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Application Insights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400" noProof="1">
                <a:solidFill>
                  <a:schemeClr val="bg2"/>
                </a:solidFill>
              </a:rPr>
              <a:t>Azure DevOps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Boards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Repos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Pipelines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Test Plans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Artifacts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dirty="0">
                <a:solidFill>
                  <a:srgbClr val="234465"/>
                </a:solidFill>
              </a:rPr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8695596" cy="54900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3000" noProof="1">
                <a:hlinkClick r:id="rId4"/>
              </a:rPr>
              <a:t>softuni.org</a:t>
            </a:r>
            <a:r>
              <a:rPr lang="en-US" sz="30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Forums</a:t>
            </a:r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This course (slides, examples, demos, exercises, homework, documents, videos and other assets) is </a:t>
            </a:r>
            <a:r>
              <a:rPr lang="en-US" b="1" dirty="0"/>
              <a:t>copyrighted content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Unauthorized copy, reproduction or use is illegal</a:t>
            </a:r>
          </a:p>
          <a:p>
            <a:pPr>
              <a:lnSpc>
                <a:spcPct val="120000"/>
              </a:lnSpc>
            </a:pPr>
            <a:r>
              <a:rPr lang="en-US" dirty="0"/>
              <a:t>© SoftUni – </a:t>
            </a:r>
            <a:r>
              <a:rPr lang="en-US" dirty="0">
                <a:hlinkClick r:id="rId3"/>
              </a:rPr>
              <a:t>https://softuni.org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Software University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A10A2585-858C-4B1E-8846-27CF1C15729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bg-BG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653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Docker</a:t>
            </a:r>
            <a:endParaRPr lang="bg-BG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EF210C-12E5-42E1-A7F8-15DD0D63253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674" y="1128462"/>
            <a:ext cx="3746650" cy="311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17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4E9037-DCFE-4146-ABE4-A8B1C97ADD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09916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Docker</a:t>
            </a:r>
            <a:r>
              <a:rPr lang="en-US" sz="3000" dirty="0"/>
              <a:t> is a software that performs operating-system-level </a:t>
            </a:r>
            <a:r>
              <a:rPr lang="en-US" sz="3000" b="1" dirty="0">
                <a:solidFill>
                  <a:schemeClr val="bg1"/>
                </a:solidFill>
              </a:rPr>
              <a:t>virtualization</a:t>
            </a:r>
          </a:p>
          <a:p>
            <a:pPr lvl="1"/>
            <a:r>
              <a:rPr lang="en-US" sz="2800" dirty="0"/>
              <a:t>The process is also known as "</a:t>
            </a:r>
            <a:r>
              <a:rPr lang="en-US" sz="2800" b="1" dirty="0">
                <a:solidFill>
                  <a:schemeClr val="bg1"/>
                </a:solidFill>
              </a:rPr>
              <a:t>containerization</a:t>
            </a:r>
            <a:r>
              <a:rPr lang="en-US" sz="2800" dirty="0"/>
              <a:t>"</a:t>
            </a:r>
          </a:p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Docker</a:t>
            </a:r>
            <a:r>
              <a:rPr lang="en-US" sz="3000" dirty="0"/>
              <a:t> runs software packages called "</a:t>
            </a:r>
            <a:r>
              <a:rPr lang="en-US" sz="3000" b="1" dirty="0">
                <a:solidFill>
                  <a:schemeClr val="bg1"/>
                </a:solidFill>
              </a:rPr>
              <a:t>containers</a:t>
            </a:r>
            <a:r>
              <a:rPr lang="en-US" sz="3000" dirty="0"/>
              <a:t>"</a:t>
            </a:r>
          </a:p>
          <a:p>
            <a:pPr lvl="1">
              <a:buClr>
                <a:srgbClr val="234465"/>
              </a:buClr>
            </a:pPr>
            <a:r>
              <a:rPr lang="en-US" sz="2800" b="1" dirty="0">
                <a:solidFill>
                  <a:schemeClr val="bg1"/>
                </a:solidFill>
              </a:rPr>
              <a:t>Containers</a:t>
            </a:r>
            <a:r>
              <a:rPr lang="en-US" sz="2800" dirty="0"/>
              <a:t> are isolated from each other</a:t>
            </a:r>
          </a:p>
          <a:p>
            <a:pPr lvl="2"/>
            <a:r>
              <a:rPr lang="en-US" sz="2600" dirty="0"/>
              <a:t>Each bundles its own application, tools, libraries, configuration files etc.</a:t>
            </a:r>
          </a:p>
          <a:p>
            <a:pPr lvl="1"/>
            <a:r>
              <a:rPr lang="en-US" sz="2800" dirty="0"/>
              <a:t>They can </a:t>
            </a:r>
            <a:r>
              <a:rPr lang="en-US" sz="2800" b="1" dirty="0">
                <a:solidFill>
                  <a:schemeClr val="bg1"/>
                </a:solidFill>
              </a:rPr>
              <a:t>communicate</a:t>
            </a:r>
            <a:r>
              <a:rPr lang="en-US" sz="2800" dirty="0"/>
              <a:t> with each other through well-defined channels</a:t>
            </a:r>
          </a:p>
          <a:p>
            <a:pPr lvl="1"/>
            <a:r>
              <a:rPr lang="en-US" sz="2800" dirty="0"/>
              <a:t>All containers are run by a single </a:t>
            </a:r>
            <a:r>
              <a:rPr lang="en-US" sz="2800" b="1" dirty="0">
                <a:solidFill>
                  <a:schemeClr val="bg1"/>
                </a:solidFill>
              </a:rPr>
              <a:t>Operating System</a:t>
            </a:r>
          </a:p>
          <a:p>
            <a:pPr lvl="2"/>
            <a:r>
              <a:rPr lang="en-US" sz="2600" dirty="0"/>
              <a:t>This makes them significantly more lightweight than virtual machines</a:t>
            </a:r>
          </a:p>
          <a:p>
            <a:pPr lvl="1">
              <a:buClr>
                <a:srgbClr val="234465"/>
              </a:buClr>
            </a:pPr>
            <a:r>
              <a:rPr lang="en-US" sz="2800" b="1" dirty="0">
                <a:solidFill>
                  <a:schemeClr val="bg1"/>
                </a:solidFill>
              </a:rPr>
              <a:t>Containers</a:t>
            </a:r>
            <a:r>
              <a:rPr lang="en-US" sz="2800" dirty="0"/>
              <a:t> are created by "</a:t>
            </a:r>
            <a:r>
              <a:rPr lang="en-US" sz="2800" b="1" dirty="0">
                <a:solidFill>
                  <a:schemeClr val="bg1"/>
                </a:solidFill>
              </a:rPr>
              <a:t>images</a:t>
            </a:r>
            <a:r>
              <a:rPr lang="en-US" sz="2800" dirty="0"/>
              <a:t>" that specify their contents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D2CB17-9728-42B9-B73E-55E0A567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1B25CF-4FF3-4681-9FE6-7C6A0ACE543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853" y="1758175"/>
            <a:ext cx="3271348" cy="1899426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92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765681-7B78-4C48-AD30-D3D199DBC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45782A-EA07-4BF6-BCC0-3675EF192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653" y="454855"/>
            <a:ext cx="7920693" cy="6858000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2339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BB81AE-A63C-4095-9077-3C7C319C2E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Containers</a:t>
            </a:r>
            <a:r>
              <a:rPr lang="en-US" sz="3200" dirty="0"/>
              <a:t> are standard units of software</a:t>
            </a:r>
          </a:p>
          <a:p>
            <a:pPr lvl="1"/>
            <a:r>
              <a:rPr lang="en-US" sz="3000" dirty="0"/>
              <a:t>Each packages up code and dependencies to improve the app</a:t>
            </a:r>
          </a:p>
          <a:p>
            <a:pPr lvl="1"/>
            <a:r>
              <a:rPr lang="en-US" sz="3000" dirty="0"/>
              <a:t>Images are lightweight, standalone, executable packages of software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Containers</a:t>
            </a:r>
            <a:r>
              <a:rPr lang="en-US" sz="3200" dirty="0"/>
              <a:t> Images become containers at runtime</a:t>
            </a:r>
          </a:p>
          <a:p>
            <a:pPr lvl="1"/>
            <a:r>
              <a:rPr lang="en-US" sz="3000" dirty="0"/>
              <a:t>In Docker, they become containers when ran on </a:t>
            </a:r>
            <a:r>
              <a:rPr lang="en-US" sz="3000" b="1" dirty="0">
                <a:solidFill>
                  <a:schemeClr val="bg1"/>
                </a:solidFill>
              </a:rPr>
              <a:t>Docker Engine</a:t>
            </a:r>
          </a:p>
          <a:p>
            <a:pPr lvl="1"/>
            <a:r>
              <a:rPr lang="en-US" sz="3000" dirty="0"/>
              <a:t>Always runs the same way, regardless of the Operating System</a:t>
            </a:r>
          </a:p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Containers</a:t>
            </a:r>
            <a:r>
              <a:rPr lang="en-US" sz="3000" dirty="0"/>
              <a:t> that run on the </a:t>
            </a:r>
            <a:r>
              <a:rPr lang="en-US" sz="3000" b="1" dirty="0">
                <a:solidFill>
                  <a:schemeClr val="bg1"/>
                </a:solidFill>
              </a:rPr>
              <a:t>Docker Engine </a:t>
            </a:r>
            <a:r>
              <a:rPr lang="en-US" sz="3000" dirty="0"/>
              <a:t>include:</a:t>
            </a:r>
          </a:p>
          <a:p>
            <a:pPr lvl="1"/>
            <a:r>
              <a:rPr lang="en-US" sz="2800" dirty="0"/>
              <a:t>Standard Containers, Lightweight Containers, Secure Containers</a:t>
            </a:r>
          </a:p>
          <a:p>
            <a:pPr lvl="1"/>
            <a:endParaRPr lang="en-US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0ABB51-375F-434B-ADEC-EBC72EA9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2395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Microsoft Azure</a:t>
            </a:r>
            <a:endParaRPr lang="bg-B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5A05DA-B422-4ACC-AA31-53C84F376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780" y="1511035"/>
            <a:ext cx="3356439" cy="191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668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7ED3E5-1415-4A75-8C98-122B978C8A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422789"/>
          </a:xfrm>
        </p:spPr>
        <p:txBody>
          <a:bodyPr>
            <a:normAutofit lnSpcReduction="10000"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Microsoft Azure </a:t>
            </a:r>
            <a:r>
              <a:rPr lang="en-US" sz="3200" dirty="0"/>
              <a:t>is a cloud-computing service</a:t>
            </a:r>
          </a:p>
          <a:p>
            <a:pPr lvl="1"/>
            <a:r>
              <a:rPr lang="en-US" sz="3000" dirty="0"/>
              <a:t>Designed for building, testing, deploying and managing apps</a:t>
            </a:r>
          </a:p>
          <a:p>
            <a:pPr lvl="1"/>
            <a:r>
              <a:rPr lang="en-US" sz="3000" dirty="0"/>
              <a:t>Applications and services are managed through a global network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Microsoft Azure</a:t>
            </a:r>
            <a:r>
              <a:rPr lang="en-US" sz="3200" dirty="0"/>
              <a:t> provides and supports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On-premise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Infrastructure-as-a-Service</a:t>
            </a:r>
            <a:r>
              <a:rPr lang="en-US" sz="3000" dirty="0"/>
              <a:t> (IaaS)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Platform-as-a-Service</a:t>
            </a:r>
            <a:r>
              <a:rPr lang="en-US" sz="3000" dirty="0"/>
              <a:t> (PaaS)</a:t>
            </a:r>
          </a:p>
          <a:p>
            <a:pPr lvl="1">
              <a:buClr>
                <a:srgbClr val="234465"/>
              </a:buClr>
            </a:pPr>
            <a:r>
              <a:rPr lang="en-US" sz="3000" b="1">
                <a:solidFill>
                  <a:schemeClr val="bg1"/>
                </a:solidFill>
              </a:rPr>
              <a:t>Software-as-a-Service</a:t>
            </a:r>
            <a:r>
              <a:rPr lang="en-US" sz="3000"/>
              <a:t> </a:t>
            </a:r>
            <a:r>
              <a:rPr lang="en-US" sz="3000" dirty="0"/>
              <a:t>(SaaS)</a:t>
            </a:r>
          </a:p>
          <a:p>
            <a:pPr lvl="1"/>
            <a:r>
              <a:rPr lang="en-US" sz="3000" dirty="0"/>
              <a:t>Many different languages, tools and frameworks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BF7CD7-DDCC-4103-A393-A7BCA3A9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Azure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056C91-C6A7-4058-891A-6068891265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6" t="31667" r="5131" b="34487"/>
          <a:stretch/>
        </p:blipFill>
        <p:spPr>
          <a:xfrm>
            <a:off x="8562244" y="1196120"/>
            <a:ext cx="3316164" cy="718470"/>
          </a:xfrm>
          <a:prstGeom prst="rect">
            <a:avLst/>
          </a:prstGeom>
        </p:spPr>
      </p:pic>
      <p:pic>
        <p:nvPicPr>
          <p:cNvPr id="8" name="Picture 2" descr="Table of different Web Application hosting options (On-Prem, IaaS, PaaS, and SaaS) and the balance of responsibility split between the customer and Microsoft.">
            <a:extLst>
              <a:ext uri="{FF2B5EF4-FFF2-40B4-BE49-F238E27FC236}">
                <a16:creationId xmlns:a16="http://schemas.microsoft.com/office/drawing/2014/main" id="{EA8F1F33-8F8D-4299-B6FD-6CC345C355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32"/>
          <a:stretch/>
        </p:blipFill>
        <p:spPr bwMode="auto">
          <a:xfrm>
            <a:off x="6529432" y="3548543"/>
            <a:ext cx="5569572" cy="223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763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3276</TotalTime>
  <Words>1459</Words>
  <Application>Microsoft Office PowerPoint</Application>
  <PresentationFormat>Widescreen</PresentationFormat>
  <Paragraphs>264</Paragraphs>
  <Slides>38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Consolas</vt:lpstr>
      <vt:lpstr>Wingdings</vt:lpstr>
      <vt:lpstr>Wingdings 2</vt:lpstr>
      <vt:lpstr>SoftUni</vt:lpstr>
      <vt:lpstr>Azure, Deployment and DevOps</vt:lpstr>
      <vt:lpstr>Table of Contents</vt:lpstr>
      <vt:lpstr>Have a Question?</vt:lpstr>
      <vt:lpstr>Docker</vt:lpstr>
      <vt:lpstr>Docker</vt:lpstr>
      <vt:lpstr>Docker</vt:lpstr>
      <vt:lpstr>Docker Container</vt:lpstr>
      <vt:lpstr>Microsoft Azure</vt:lpstr>
      <vt:lpstr>Microsoft Azure</vt:lpstr>
      <vt:lpstr>Microsoft Azure</vt:lpstr>
      <vt:lpstr>Azure Portal</vt:lpstr>
      <vt:lpstr>Azure App Service</vt:lpstr>
      <vt:lpstr>Deployment</vt:lpstr>
      <vt:lpstr>Azure App Service</vt:lpstr>
      <vt:lpstr>Application Insights</vt:lpstr>
      <vt:lpstr>Application Insights</vt:lpstr>
      <vt:lpstr>Application Insights</vt:lpstr>
      <vt:lpstr>Application Insights</vt:lpstr>
      <vt:lpstr>Azure DevOps</vt:lpstr>
      <vt:lpstr>Azure DevOps</vt:lpstr>
      <vt:lpstr>Azure DevOps</vt:lpstr>
      <vt:lpstr>Azure Boards</vt:lpstr>
      <vt:lpstr>Azure Boards</vt:lpstr>
      <vt:lpstr>Azure Repos</vt:lpstr>
      <vt:lpstr>Azure Repos</vt:lpstr>
      <vt:lpstr>Gitflow Workflow</vt:lpstr>
      <vt:lpstr>Azure Pipelines</vt:lpstr>
      <vt:lpstr>Azure Pipelines</vt:lpstr>
      <vt:lpstr>Azure Test Plans</vt:lpstr>
      <vt:lpstr>Azure Test Plans</vt:lpstr>
      <vt:lpstr>Azure Artifacts</vt:lpstr>
      <vt:lpstr>Azure Artifacts</vt:lpstr>
      <vt:lpstr>Extensions Marketplace</vt:lpstr>
      <vt:lpstr>PowerPoint Presentation</vt:lpstr>
      <vt:lpstr>Summary</vt:lpstr>
      <vt:lpstr>Questions?</vt:lpstr>
      <vt:lpstr>Trainings @ Software University (SoftUni)</vt:lpstr>
      <vt:lpstr>License</vt:lpstr>
    </vt:vector>
  </TitlesOfParts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Software Development</dc:subject>
  <dc:creator>Software University</dc:creator>
  <cp:keywords>SoftUni; Software University; programming; coding; computer programming; software development; software engineering; software technologies; digital skills; technical skills; training; course</cp:keywords>
  <dc:description>© SoftUni – https://softuni.org_x000d_
© Software University – https://softuni.bg_x000d_
_x000d_
Copyrighted document. Unauthorized copy, reproduction or use is not permitted.</dc:description>
  <cp:lastModifiedBy>Nikolay</cp:lastModifiedBy>
  <cp:revision>16</cp:revision>
  <dcterms:created xsi:type="dcterms:W3CDTF">2018-05-23T13:08:44Z</dcterms:created>
  <dcterms:modified xsi:type="dcterms:W3CDTF">2020-04-07T11:57:53Z</dcterms:modified>
  <cp:category>computer programming;programming;software development;software engineering</cp:category>
</cp:coreProperties>
</file>

<file path=docProps/thumbnail.jpeg>
</file>